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_Microsoft_Excel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______Microsoft_Excel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package" Target="../embeddings/______Microsoft_Excel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package" Target="../embeddings/______Microsoft_Excel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package" Target="../embeddings/______Microsoft_Excel12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_____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______Microsoft_Excel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______Microsoft_Excel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______Microsoft_Excel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______Microsoft_Excel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_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 студентів за знаком по гороскопу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378676361351742E-2"/>
          <c:y val="0.14977344737503631"/>
          <c:w val="0.8424447441052203"/>
          <c:h val="0.7002412534520295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45E-4AD2-93B0-64A52444FE7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45E-4AD2-93B0-64A52444FE7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45E-4AD2-93B0-64A52444FE7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45E-4AD2-93B0-64A52444FE7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45E-4AD2-93B0-64A52444FE7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45E-4AD2-93B0-64A52444FE7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145E-4AD2-93B0-64A52444FE7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145E-4AD2-93B0-64A52444FE7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145E-4AD2-93B0-64A52444FE7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145E-4AD2-93B0-64A52444FE7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145E-4AD2-93B0-64A52444FE72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145E-4AD2-93B0-64A52444FE72}"/>
              </c:ext>
            </c:extLst>
          </c:dPt>
          <c:dLbls>
            <c:dLbl>
              <c:idx val="3"/>
              <c:layout>
                <c:manualLayout>
                  <c:x val="-9.4379004105785278E-17"/>
                  <c:y val="4.339250493096646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5E-4AD2-93B0-64A52444FE72}"/>
                </c:ext>
              </c:extLst>
            </c:dLbl>
            <c:dLbl>
              <c:idx val="4"/>
              <c:layout>
                <c:manualLayout>
                  <c:x val="-2.3166023166023262E-2"/>
                  <c:y val="2.761341222879684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5E-4AD2-93B0-64A52444FE72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Лист1!$A$2:$A$13</c:f>
              <c:strCache>
                <c:ptCount val="12"/>
                <c:pt idx="0">
                  <c:v>овен</c:v>
                </c:pt>
                <c:pt idx="1">
                  <c:v>телець</c:v>
                </c:pt>
                <c:pt idx="2">
                  <c:v>близнюки</c:v>
                </c:pt>
                <c:pt idx="3">
                  <c:v>рак</c:v>
                </c:pt>
                <c:pt idx="4">
                  <c:v>лев</c:v>
                </c:pt>
                <c:pt idx="5">
                  <c:v>діва</c:v>
                </c:pt>
                <c:pt idx="6">
                  <c:v>терези</c:v>
                </c:pt>
                <c:pt idx="7">
                  <c:v>скорпіон</c:v>
                </c:pt>
                <c:pt idx="8">
                  <c:v>стрілець</c:v>
                </c:pt>
                <c:pt idx="9">
                  <c:v>козеріг</c:v>
                </c:pt>
                <c:pt idx="10">
                  <c:v>водолій</c:v>
                </c:pt>
                <c:pt idx="11">
                  <c:v>риби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4</c:v>
                </c:pt>
                <c:pt idx="9">
                  <c:v>0</c:v>
                </c:pt>
                <c:pt idx="10">
                  <c:v>4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145E-4AD2-93B0-64A52444FE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Вам найбільше приносить задоволення (осіб)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Лист8!$A$1:$A$15</c:f>
              <c:strCache>
                <c:ptCount val="15"/>
                <c:pt idx="0">
                  <c:v>час, проведений з друзями</c:v>
                </c:pt>
                <c:pt idx="1">
                  <c:v>час, проведений з близькими людьми</c:v>
                </c:pt>
                <c:pt idx="2">
                  <c:v>читання книг</c:v>
                </c:pt>
                <c:pt idx="3">
                  <c:v>розумова робота</c:v>
                </c:pt>
                <c:pt idx="4">
                  <c:v>смачна їжа</c:v>
                </c:pt>
                <c:pt idx="5">
                  <c:v>позитивні  емоції</c:v>
                </c:pt>
                <c:pt idx="6">
                  <c:v> саморозвиток</c:v>
                </c:pt>
                <c:pt idx="7">
                  <c:v>гра в телефоні</c:v>
                </c:pt>
                <c:pt idx="8">
                  <c:v>відеозйомка</c:v>
                </c:pt>
                <c:pt idx="9">
                  <c:v>відпочинок</c:v>
                </c:pt>
                <c:pt idx="10">
                  <c:v>поспати</c:v>
                </c:pt>
                <c:pt idx="11">
                  <c:v>нові знайомства</c:v>
                </c:pt>
                <c:pt idx="12">
                  <c:v>музика</c:v>
                </c:pt>
                <c:pt idx="13">
                  <c:v>осінній дощ</c:v>
                </c:pt>
                <c:pt idx="14">
                  <c:v>досягнення цілей</c:v>
                </c:pt>
              </c:strCache>
            </c:strRef>
          </c:cat>
          <c:val>
            <c:numRef>
              <c:f>Лист8!$B$1:$B$15</c:f>
              <c:numCache>
                <c:formatCode>General</c:formatCode>
                <c:ptCount val="15"/>
                <c:pt idx="0">
                  <c:v>5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A5-4A76-8DE9-1E53BBF9F8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61602288"/>
        <c:axId val="361602616"/>
      </c:barChart>
      <c:catAx>
        <c:axId val="361602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361602616"/>
        <c:crosses val="autoZero"/>
        <c:auto val="1"/>
        <c:lblAlgn val="ctr"/>
        <c:lblOffset val="100"/>
        <c:noMultiLvlLbl val="0"/>
      </c:catAx>
      <c:valAx>
        <c:axId val="361602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61602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Ким</a:t>
            </a:r>
            <a:r>
              <a:rPr lang="uk-UA" sz="20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 Ви хотіли  стати в майбутньому (осіб)</a:t>
            </a:r>
            <a:endParaRPr lang="uk-UA" sz="20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6327973681905336"/>
          <c:y val="1.72206171324020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Лист12!$A$1:$A$4</c:f>
              <c:strCache>
                <c:ptCount val="4"/>
                <c:pt idx="0">
                  <c:v>щасливою людиною</c:v>
                </c:pt>
                <c:pt idx="1">
                  <c:v>мілліонером</c:v>
                </c:pt>
                <c:pt idx="2">
                  <c:v>відкрити власний бізес</c:v>
                </c:pt>
                <c:pt idx="3">
                  <c:v>отримати хорошу посаду в престижній компанії</c:v>
                </c:pt>
              </c:strCache>
            </c:strRef>
          </c:cat>
          <c:val>
            <c:numRef>
              <c:f>Лист12!$B$1:$B$4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8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D5-4B67-A6C7-E7E1E3DB02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4866600"/>
        <c:axId val="364866272"/>
      </c:barChart>
      <c:catAx>
        <c:axId val="364866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364866272"/>
        <c:crosses val="autoZero"/>
        <c:auto val="1"/>
        <c:lblAlgn val="ctr"/>
        <c:lblOffset val="100"/>
        <c:noMultiLvlLbl val="0"/>
      </c:catAx>
      <c:valAx>
        <c:axId val="364866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64866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 Ваша</a:t>
            </a:r>
            <a:r>
              <a:rPr lang="uk-UA" sz="18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мрія (осіб)</a:t>
            </a:r>
            <a:endParaRPr lang="uk-UA" sz="1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Лист13!$A$1:$A$12</c:f>
              <c:strCache>
                <c:ptCount val="12"/>
                <c:pt idx="0">
                  <c:v>стати мегабатою людиною</c:v>
                </c:pt>
                <c:pt idx="1">
                  <c:v>занінчити вуз</c:v>
                </c:pt>
                <c:pt idx="2">
                  <c:v>полетіти на іншу планету</c:v>
                </c:pt>
                <c:pt idx="3">
                  <c:v>мир в країні</c:v>
                </c:pt>
                <c:pt idx="4">
                  <c:v>кар'єра</c:v>
                </c:pt>
                <c:pt idx="5">
                  <c:v>бути щасливою людиною</c:v>
                </c:pt>
                <c:pt idx="6">
                  <c:v>власний бізнес</c:v>
                </c:pt>
                <c:pt idx="7">
                  <c:v>отримати водійські права</c:v>
                </c:pt>
                <c:pt idx="8">
                  <c:v>купити дороге авто</c:v>
                </c:pt>
                <c:pt idx="9">
                  <c:v>відвідати інші країни</c:v>
                </c:pt>
                <c:pt idx="10">
                  <c:v>змінити ситему освіти</c:v>
                </c:pt>
                <c:pt idx="11">
                  <c:v>нема мрії</c:v>
                </c:pt>
              </c:strCache>
            </c:strRef>
          </c:cat>
          <c:val>
            <c:numRef>
              <c:f>Лист13!$B$1:$B$12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4</c:v>
                </c:pt>
                <c:pt idx="5">
                  <c:v>1</c:v>
                </c:pt>
                <c:pt idx="6">
                  <c:v>4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71-4422-B300-2410175F42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81025568"/>
        <c:axId val="381024912"/>
      </c:barChart>
      <c:catAx>
        <c:axId val="381025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381024912"/>
        <c:crosses val="autoZero"/>
        <c:auto val="1"/>
        <c:lblAlgn val="ctr"/>
        <c:lblOffset val="100"/>
        <c:noMultiLvlLbl val="0"/>
      </c:catAx>
      <c:valAx>
        <c:axId val="381024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81025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теми тренінгів Вас цікавлять (%)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>
        <c:manualLayout>
          <c:layoutTarget val="inner"/>
          <c:xMode val="edge"/>
          <c:yMode val="edge"/>
          <c:x val="7.3956441719294885E-2"/>
          <c:y val="0.21424073497845589"/>
          <c:w val="0.47650953399037038"/>
          <c:h val="0.8024167979002624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8AE-46F2-B9EF-43A68CEEED2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8AE-46F2-B9EF-43A68CEEED2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8AE-46F2-B9EF-43A68CEEED2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8AE-46F2-B9EF-43A68CEEED2A}"/>
              </c:ext>
            </c:extLst>
          </c:dPt>
          <c:dLbls>
            <c:dLbl>
              <c:idx val="0"/>
              <c:layout>
                <c:manualLayout>
                  <c:x val="1.6973125884016903E-2"/>
                  <c:y val="6.58436213991769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8AE-46F2-B9EF-43A68CEEED2A}"/>
                </c:ext>
              </c:extLst>
            </c:dLbl>
            <c:dLbl>
              <c:idx val="1"/>
              <c:layout>
                <c:manualLayout>
                  <c:x val="0.33380480905233378"/>
                  <c:y val="-3.621399176954744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8AE-46F2-B9EF-43A68CEEED2A}"/>
                </c:ext>
              </c:extLst>
            </c:dLbl>
            <c:dLbl>
              <c:idx val="2"/>
              <c:layout>
                <c:manualLayout>
                  <c:x val="2.2630834512022632E-2"/>
                  <c:y val="6.584362139917695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8AE-46F2-B9EF-43A68CEEED2A}"/>
                </c:ext>
              </c:extLst>
            </c:dLbl>
            <c:dLbl>
              <c:idx val="3"/>
              <c:layout>
                <c:manualLayout>
                  <c:x val="2.2630834512022632E-2"/>
                  <c:y val="-9.8765432098765586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8AE-46F2-B9EF-43A68CEEED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Лист11!$A$1:$A$4</c:f>
              <c:strCache>
                <c:ptCount val="4"/>
                <c:pt idx="0">
                  <c:v>психологія особистих стосунків</c:v>
                </c:pt>
                <c:pt idx="1">
                  <c:v>як почати власний бізнес</c:v>
                </c:pt>
                <c:pt idx="2">
                  <c:v>як почуватися впевнено</c:v>
                </c:pt>
                <c:pt idx="3">
                  <c:v>як набути стресостійкості</c:v>
                </c:pt>
              </c:strCache>
            </c:strRef>
          </c:cat>
          <c:val>
            <c:numRef>
              <c:f>Лист11!$B$1:$B$4</c:f>
              <c:numCache>
                <c:formatCode>General</c:formatCode>
                <c:ptCount val="4"/>
                <c:pt idx="0">
                  <c:v>4</c:v>
                </c:pt>
                <c:pt idx="1">
                  <c:v>16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8AE-46F2-B9EF-43A68CEEED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097816067457257"/>
          <c:y val="0.21797694719355937"/>
          <c:w val="0.36577678837034605"/>
          <c:h val="0.619985536702099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</a:t>
            </a:r>
            <a:r>
              <a:rPr lang="uk-UA" sz="18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темпераменту студентів (осіб)</a:t>
            </a:r>
            <a:endParaRPr lang="uk-UA" sz="1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Лист2!$A$1:$A$5</c:f>
              <c:strCache>
                <c:ptCount val="5"/>
                <c:pt idx="0">
                  <c:v>сангвініки</c:v>
                </c:pt>
                <c:pt idx="1">
                  <c:v>флегматики</c:v>
                </c:pt>
                <c:pt idx="2">
                  <c:v>холерики</c:v>
                </c:pt>
                <c:pt idx="3">
                  <c:v>меланхоліки </c:v>
                </c:pt>
                <c:pt idx="4">
                  <c:v>не знаю</c:v>
                </c:pt>
              </c:strCache>
            </c:strRef>
          </c:cat>
          <c:val>
            <c:numRef>
              <c:f>Лист2!$B$1:$B$5</c:f>
              <c:numCache>
                <c:formatCode>General</c:formatCode>
                <c:ptCount val="5"/>
                <c:pt idx="0">
                  <c:v>6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68-407E-A4E0-D5DFBE2E3E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7595696"/>
        <c:axId val="247597664"/>
        <c:axId val="0"/>
      </c:bar3DChart>
      <c:catAx>
        <c:axId val="24759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247597664"/>
        <c:crosses val="autoZero"/>
        <c:auto val="1"/>
        <c:lblAlgn val="ctr"/>
        <c:lblOffset val="100"/>
        <c:noMultiLvlLbl val="0"/>
      </c:catAx>
      <c:valAx>
        <c:axId val="247597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759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Таланти, хобі, вподобання (осіб)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Лист3!$A$2:$A$15</c:f>
              <c:strCache>
                <c:ptCount val="14"/>
                <c:pt idx="0">
                  <c:v>волейбол</c:v>
                </c:pt>
                <c:pt idx="1">
                  <c:v>бокс</c:v>
                </c:pt>
                <c:pt idx="2">
                  <c:v>танці </c:v>
                </c:pt>
                <c:pt idx="3">
                  <c:v>малювання</c:v>
                </c:pt>
                <c:pt idx="4">
                  <c:v>спортзал</c:v>
                </c:pt>
                <c:pt idx="5">
                  <c:v>знімати відео</c:v>
                </c:pt>
                <c:pt idx="6">
                  <c:v>баскетбол</c:v>
                </c:pt>
                <c:pt idx="7">
                  <c:v>вокал</c:v>
                </c:pt>
                <c:pt idx="8">
                  <c:v>гра на інструменті</c:v>
                </c:pt>
                <c:pt idx="9">
                  <c:v>футбол</c:v>
                </c:pt>
                <c:pt idx="10">
                  <c:v>готування страв</c:v>
                </c:pt>
                <c:pt idx="11">
                  <c:v>гуляти</c:v>
                </c:pt>
                <c:pt idx="12">
                  <c:v>читати</c:v>
                </c:pt>
                <c:pt idx="13">
                  <c:v>компютерні ігри</c:v>
                </c:pt>
              </c:strCache>
            </c:strRef>
          </c:cat>
          <c:val>
            <c:numRef>
              <c:f>Лист3!$B$2:$B$15</c:f>
              <c:numCache>
                <c:formatCode>General</c:formatCode>
                <c:ptCount val="14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32-41BE-A42D-52E66193D8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55717232"/>
        <c:axId val="355707720"/>
      </c:barChart>
      <c:catAx>
        <c:axId val="355717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355707720"/>
        <c:crosses val="autoZero"/>
        <c:auto val="1"/>
        <c:lblAlgn val="ctr"/>
        <c:lblOffset val="100"/>
        <c:noMultiLvlLbl val="0"/>
      </c:catAx>
      <c:valAx>
        <c:axId val="355707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55717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 вчинок Ви не пробачите другу (осіб)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Лист6!$A$2:$A$8</c:f>
              <c:strCache>
                <c:ptCount val="7"/>
                <c:pt idx="0">
                  <c:v>зрада, брехня</c:v>
                </c:pt>
                <c:pt idx="1">
                  <c:v>пробачу все</c:v>
                </c:pt>
                <c:pt idx="2">
                  <c:v>залежно від ситуації</c:v>
                </c:pt>
                <c:pt idx="3">
                  <c:v>не знаю</c:v>
                </c:pt>
                <c:pt idx="4">
                  <c:v>маніпулювання мною</c:v>
                </c:pt>
                <c:pt idx="5">
                  <c:v>крадіжку грошей</c:v>
                </c:pt>
                <c:pt idx="6">
                  <c:v>словесна образа</c:v>
                </c:pt>
              </c:strCache>
            </c:strRef>
          </c:cat>
          <c:val>
            <c:numRef>
              <c:f>Лист6!$B$2:$B$8</c:f>
              <c:numCache>
                <c:formatCode>General</c:formatCode>
                <c:ptCount val="7"/>
                <c:pt idx="0">
                  <c:v>16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81-4F5D-80B2-2E1465E61B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9407976"/>
        <c:axId val="297096400"/>
      </c:barChart>
      <c:catAx>
        <c:axId val="309407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297096400"/>
        <c:crosses val="autoZero"/>
        <c:auto val="1"/>
        <c:lblAlgn val="ctr"/>
        <c:lblOffset val="100"/>
        <c:noMultiLvlLbl val="0"/>
      </c:catAx>
      <c:valAx>
        <c:axId val="297096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09407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Ви найбільше цінуте в людині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C7-4CEA-8BE3-570A8AF1F26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C7-4CEA-8BE3-570A8AF1F26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C7-4CEA-8BE3-570A8AF1F26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0C7-4CEA-8BE3-570A8AF1F26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0C7-4CEA-8BE3-570A8AF1F26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0C7-4CEA-8BE3-570A8AF1F26C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Лист7!$A$2:$A$7</c:f>
              <c:strCache>
                <c:ptCount val="6"/>
                <c:pt idx="0">
                  <c:v>доброта</c:v>
                </c:pt>
                <c:pt idx="1">
                  <c:v>повага до інших</c:v>
                </c:pt>
                <c:pt idx="2">
                  <c:v>харизма</c:v>
                </c:pt>
                <c:pt idx="3">
                  <c:v>чесність</c:v>
                </c:pt>
                <c:pt idx="4">
                  <c:v>щирість</c:v>
                </c:pt>
                <c:pt idx="5">
                  <c:v>вірність</c:v>
                </c:pt>
              </c:strCache>
            </c:strRef>
          </c:cat>
          <c:val>
            <c:numRef>
              <c:f>Лист7!$B$2:$B$7</c:f>
              <c:numCache>
                <c:formatCode>General</c:formatCode>
                <c:ptCount val="6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11</c:v>
                </c:pt>
                <c:pt idx="4">
                  <c:v>1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0C7-4CEA-8BE3-570A8AF1F2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6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Чому Ви вибрали спеціальність "Менеджмент" (%)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8AB-4D27-A07F-D06D829D74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8AB-4D27-A07F-D06D829D74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8AB-4D27-A07F-D06D829D74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8AB-4D27-A07F-D06D829D749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8AB-4D27-A07F-D06D829D749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8AB-4D27-A07F-D06D829D7496}"/>
              </c:ext>
            </c:extLst>
          </c:dPt>
          <c:dLbls>
            <c:dLbl>
              <c:idx val="2"/>
              <c:layout>
                <c:manualLayout>
                  <c:x val="8.0516989969633815E-2"/>
                  <c:y val="-7.18668717977532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141473328905781E-2"/>
                      <c:h val="8.04169016018729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8AB-4D27-A07F-D06D829D74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Лист4!$A$2:$A$7</c:f>
              <c:strCache>
                <c:ptCount val="6"/>
                <c:pt idx="0">
                  <c:v>вваажаю, що це перспективно</c:v>
                </c:pt>
                <c:pt idx="1">
                  <c:v>друге, що було у списку</c:v>
                </c:pt>
                <c:pt idx="2">
                  <c:v>хочу стати менеджером</c:v>
                </c:pt>
                <c:pt idx="3">
                  <c:v>мати знання, щоб відкрити свій бізнес</c:v>
                </c:pt>
                <c:pt idx="4">
                  <c:v>це моя ціль</c:v>
                </c:pt>
                <c:pt idx="5">
                  <c:v>цікавить давно</c:v>
                </c:pt>
              </c:strCache>
            </c:strRef>
          </c:cat>
          <c:val>
            <c:numRef>
              <c:f>Лист4!$B$2:$B$7</c:f>
              <c:numCache>
                <c:formatCode>General</c:formatCode>
                <c:ptCount val="6"/>
                <c:pt idx="0">
                  <c:v>10</c:v>
                </c:pt>
                <c:pt idx="1">
                  <c:v>1</c:v>
                </c:pt>
                <c:pt idx="2">
                  <c:v>8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8AB-4D27-A07F-D06D829D749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106778896516859E-2"/>
          <c:y val="0.87899741478090176"/>
          <c:w val="0.96840802852109387"/>
          <c:h val="0.104045221417105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600">
                <a:latin typeface="Times New Roman" panose="02020603050405020304" pitchFamily="18" charset="0"/>
                <a:cs typeface="Times New Roman" panose="02020603050405020304" pitchFamily="18" charset="0"/>
              </a:rPr>
              <a:t>Звідки Ви дізналися про спеціальність "Менеджмент" в ЛТЕУ, осіб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Лист5!$A$2:$A$7</c:f>
              <c:strCache>
                <c:ptCount val="6"/>
                <c:pt idx="0">
                  <c:v>Інтернет</c:v>
                </c:pt>
                <c:pt idx="1">
                  <c:v>від друзів</c:v>
                </c:pt>
                <c:pt idx="2">
                  <c:v>від знайомих</c:v>
                </c:pt>
                <c:pt idx="3">
                  <c:v>від мами</c:v>
                </c:pt>
                <c:pt idx="4">
                  <c:v>від студентів вузу</c:v>
                </c:pt>
                <c:pt idx="5">
                  <c:v>за рекомендацією</c:v>
                </c:pt>
              </c:strCache>
            </c:strRef>
          </c:cat>
          <c:val>
            <c:numRef>
              <c:f>Лист5!$B$2:$B$7</c:f>
              <c:numCache>
                <c:formatCode>General</c:formatCode>
                <c:ptCount val="6"/>
                <c:pt idx="0">
                  <c:v>9</c:v>
                </c:pt>
                <c:pt idx="1">
                  <c:v>4</c:v>
                </c:pt>
                <c:pt idx="2">
                  <c:v>4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32-4F6C-86BC-4DC441D6A8F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47059040"/>
        <c:axId val="247059368"/>
      </c:barChart>
      <c:catAx>
        <c:axId val="247059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247059368"/>
        <c:crossesAt val="0"/>
        <c:auto val="1"/>
        <c:lblAlgn val="ctr"/>
        <c:lblOffset val="100"/>
        <c:noMultiLvlLbl val="0"/>
      </c:catAx>
      <c:valAx>
        <c:axId val="24705936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7059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Найменш улюблені та найбільш улюблені предмети</a:t>
            </a:r>
            <a:r>
              <a:rPr lang="uk-UA" sz="18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(осіб)</a:t>
            </a:r>
            <a:endParaRPr lang="uk-UA" sz="1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Лист10!$A$1:$A$20</c:f>
              <c:strCache>
                <c:ptCount val="20"/>
                <c:pt idx="0">
                  <c:v>математика</c:v>
                </c:pt>
                <c:pt idx="1">
                  <c:v>англ.мова</c:v>
                </c:pt>
                <c:pt idx="2">
                  <c:v>історія </c:v>
                </c:pt>
                <c:pt idx="3">
                  <c:v>українська література</c:v>
                </c:pt>
                <c:pt idx="4">
                  <c:v>географія</c:v>
                </c:pt>
                <c:pt idx="5">
                  <c:v>фізика</c:v>
                </c:pt>
                <c:pt idx="6">
                  <c:v>фізкультура</c:v>
                </c:pt>
                <c:pt idx="7">
                  <c:v>мистецтво</c:v>
                </c:pt>
                <c:pt idx="8">
                  <c:v>малювання</c:v>
                </c:pt>
                <c:pt idx="9">
                  <c:v>нема улюблених</c:v>
                </c:pt>
                <c:pt idx="12">
                  <c:v>математика</c:v>
                </c:pt>
                <c:pt idx="13">
                  <c:v>історія </c:v>
                </c:pt>
                <c:pt idx="14">
                  <c:v>зарубіжна література</c:v>
                </c:pt>
                <c:pt idx="15">
                  <c:v>трудове навчання</c:v>
                </c:pt>
                <c:pt idx="16">
                  <c:v>фізика</c:v>
                </c:pt>
                <c:pt idx="17">
                  <c:v>хімія</c:v>
                </c:pt>
                <c:pt idx="18">
                  <c:v>біологія</c:v>
                </c:pt>
                <c:pt idx="19">
                  <c:v>не люблю ніяких</c:v>
                </c:pt>
              </c:strCache>
            </c:strRef>
          </c:cat>
          <c:val>
            <c:numRef>
              <c:f>Лист10!$B$1:$B$20</c:f>
              <c:numCache>
                <c:formatCode>General</c:formatCode>
                <c:ptCount val="20"/>
                <c:pt idx="0">
                  <c:v>6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2">
                  <c:v>9</c:v>
                </c:pt>
                <c:pt idx="13">
                  <c:v>3</c:v>
                </c:pt>
                <c:pt idx="14">
                  <c:v>1</c:v>
                </c:pt>
                <c:pt idx="15">
                  <c:v>1</c:v>
                </c:pt>
                <c:pt idx="16">
                  <c:v>4</c:v>
                </c:pt>
                <c:pt idx="17">
                  <c:v>2</c:v>
                </c:pt>
                <c:pt idx="18">
                  <c:v>2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42-4094-8AF6-FEBDB07FCA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66267304"/>
        <c:axId val="366267632"/>
      </c:barChart>
      <c:catAx>
        <c:axId val="366267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366267632"/>
        <c:crosses val="autoZero"/>
        <c:auto val="1"/>
        <c:lblAlgn val="ctr"/>
        <c:lblOffset val="100"/>
        <c:noMultiLvlLbl val="0"/>
      </c:catAx>
      <c:valAx>
        <c:axId val="366267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66267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6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Ви найбільш за все не любите робити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52-44C9-B69E-3CCCB7A1796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952-44C9-B69E-3CCCB7A1796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52-44C9-B69E-3CCCB7A1796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952-44C9-B69E-3CCCB7A1796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952-44C9-B69E-3CCCB7A1796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952-44C9-B69E-3CCCB7A1796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952-44C9-B69E-3CCCB7A1796A}"/>
              </c:ext>
            </c:extLst>
          </c:dPt>
          <c:dLbls>
            <c:dLbl>
              <c:idx val="0"/>
              <c:layout>
                <c:manualLayout>
                  <c:x val="-2.5062656641604009E-3"/>
                  <c:y val="6.6833768629912856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52-44C9-B69E-3CCCB7A1796A}"/>
                </c:ext>
              </c:extLst>
            </c:dLbl>
            <c:dLbl>
              <c:idx val="6"/>
              <c:layout>
                <c:manualLayout>
                  <c:x val="1.7543859649122806E-2"/>
                  <c:y val="1.670844215747825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952-44C9-B69E-3CCCB7A179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Лист9!$A$1:$A$7</c:f>
              <c:strCache>
                <c:ptCount val="7"/>
                <c:pt idx="0">
                  <c:v>писати конспекти</c:v>
                </c:pt>
                <c:pt idx="1">
                  <c:v>вчити вірші</c:v>
                </c:pt>
                <c:pt idx="2">
                  <c:v>прибирати</c:v>
                </c:pt>
                <c:pt idx="3">
                  <c:v>рано вставати</c:v>
                </c:pt>
                <c:pt idx="4">
                  <c:v>читати книги </c:v>
                </c:pt>
                <c:pt idx="5">
                  <c:v>подорожувати</c:v>
                </c:pt>
                <c:pt idx="6">
                  <c:v>миття посуду</c:v>
                </c:pt>
              </c:strCache>
            </c:strRef>
          </c:cat>
          <c:val>
            <c:numRef>
              <c:f>Лист9!$B$1:$B$7</c:f>
              <c:numCache>
                <c:formatCode>General</c:formatCode>
                <c:ptCount val="7"/>
                <c:pt idx="0">
                  <c:v>1</c:v>
                </c:pt>
                <c:pt idx="1">
                  <c:v>6</c:v>
                </c:pt>
                <c:pt idx="2">
                  <c:v>6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952-44C9-B69E-3CCCB7A179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701214065485E-2"/>
          <c:y val="0.87922251146447017"/>
          <c:w val="0.94371945176099081"/>
          <c:h val="0.105424366734096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40EE-D939-4057-AE7B-A38B18D1B917}" type="datetimeFigureOut">
              <a:rPr lang="uk-UA" smtClean="0"/>
              <a:t>07.10.2022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8D7D-A3FC-4BC6-AFD2-B7F5177DC4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226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40EE-D939-4057-AE7B-A38B18D1B917}" type="datetimeFigureOut">
              <a:rPr lang="uk-UA" smtClean="0"/>
              <a:t>07.10.2022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8D7D-A3FC-4BC6-AFD2-B7F5177DC4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2886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40EE-D939-4057-AE7B-A38B18D1B917}" type="datetimeFigureOut">
              <a:rPr lang="uk-UA" smtClean="0"/>
              <a:t>07.10.2022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8D7D-A3FC-4BC6-AFD2-B7F5177DC4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66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40EE-D939-4057-AE7B-A38B18D1B917}" type="datetimeFigureOut">
              <a:rPr lang="uk-UA" smtClean="0"/>
              <a:t>07.10.2022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8D7D-A3FC-4BC6-AFD2-B7F5177DC4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896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40EE-D939-4057-AE7B-A38B18D1B917}" type="datetimeFigureOut">
              <a:rPr lang="uk-UA" smtClean="0"/>
              <a:t>07.10.2022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8D7D-A3FC-4BC6-AFD2-B7F5177DC4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020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40EE-D939-4057-AE7B-A38B18D1B917}" type="datetimeFigureOut">
              <a:rPr lang="uk-UA" smtClean="0"/>
              <a:t>07.10.2022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8D7D-A3FC-4BC6-AFD2-B7F5177DC4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500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40EE-D939-4057-AE7B-A38B18D1B917}" type="datetimeFigureOut">
              <a:rPr lang="uk-UA" smtClean="0"/>
              <a:t>07.10.2022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8D7D-A3FC-4BC6-AFD2-B7F5177DC4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8784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40EE-D939-4057-AE7B-A38B18D1B917}" type="datetimeFigureOut">
              <a:rPr lang="uk-UA" smtClean="0"/>
              <a:t>07.10.2022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8D7D-A3FC-4BC6-AFD2-B7F5177DC4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063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40EE-D939-4057-AE7B-A38B18D1B917}" type="datetimeFigureOut">
              <a:rPr lang="uk-UA" smtClean="0"/>
              <a:t>07.10.2022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8D7D-A3FC-4BC6-AFD2-B7F5177DC4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418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40EE-D939-4057-AE7B-A38B18D1B917}" type="datetimeFigureOut">
              <a:rPr lang="uk-UA" smtClean="0"/>
              <a:t>07.10.2022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8D7D-A3FC-4BC6-AFD2-B7F5177DC4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783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40EE-D939-4057-AE7B-A38B18D1B917}" type="datetimeFigureOut">
              <a:rPr lang="uk-UA" smtClean="0"/>
              <a:t>07.10.2022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8D7D-A3FC-4BC6-AFD2-B7F5177DC4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496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740EE-D939-4057-AE7B-A38B18D1B917}" type="datetimeFigureOut">
              <a:rPr lang="uk-UA" smtClean="0"/>
              <a:t>07.10.2022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58D7D-A3FC-4BC6-AFD2-B7F5177DC4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4935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7018" y="1228010"/>
            <a:ext cx="10907486" cy="4080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6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анкетування студентів першого курсу , групи 1 </a:t>
            </a:r>
            <a:endParaRPr lang="uk-UA" sz="6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6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спеціальності «Менеджмент»</a:t>
            </a:r>
            <a:endParaRPr lang="uk-UA" sz="6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84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565" y="0"/>
            <a:ext cx="11874137" cy="2050869"/>
          </a:xfrm>
        </p:spPr>
        <p:txBody>
          <a:bodyPr>
            <a:normAutofit fontScale="90000"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 </a:t>
            </a: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 показав, що серед  неулюблених занять студентів переважаючими є прибирання (35%) та тренування пам’яті – 35% з них не люблять вчити віршів. Разом з тим, студенти з задоволенням проводять час з близькими людьми та друзями (34,8%), слухають музику, читають книги, займаються розумовими тренуваннями, саморозвитком і просто отримують насолоду від звичайних речей, які їх оточують.</a:t>
            </a:r>
            <a:r>
              <a:rPr lang="uk-UA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62404527"/>
              </p:ext>
            </p:extLst>
          </p:nvPr>
        </p:nvGraphicFramePr>
        <p:xfrm>
          <a:off x="770709" y="1698897"/>
          <a:ext cx="11220993" cy="496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59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768642867"/>
              </p:ext>
            </p:extLst>
          </p:nvPr>
        </p:nvGraphicFramePr>
        <p:xfrm>
          <a:off x="418011" y="548640"/>
          <a:ext cx="10855235" cy="5656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279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05" y="169818"/>
            <a:ext cx="11782697" cy="1254034"/>
          </a:xfrm>
        </p:spPr>
        <p:txBody>
          <a:bodyPr>
            <a:normAutofit fontScale="90000"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 </a:t>
            </a: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показали результати анкетування, студенти усвідомлено і з відповідальністю підійшли до вибору вузу та спеціальності, тому  у майбутньому бачать себе менеджерами престижних компаній (56,5%) або власниками бізнесу (34,8%). Тому, отримавши у процесі навчання необхідні знання, мріють побудувати успішну кар’єру (17,4%), започаткувати власний бізнес (17,4%). </a:t>
            </a:r>
            <a:r>
              <a:rPr lang="uk-UA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9931961"/>
              </p:ext>
            </p:extLst>
          </p:nvPr>
        </p:nvGraphicFramePr>
        <p:xfrm>
          <a:off x="862149" y="1515291"/>
          <a:ext cx="10580914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91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943" y="1"/>
            <a:ext cx="11782697" cy="1690688"/>
          </a:xfrm>
        </p:spPr>
        <p:txBody>
          <a:bodyPr>
            <a:normAutofit fontScale="90000"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Вони </a:t>
            </a: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розуміють, що старанне навчання та багаж знань, які вони отримають, дозволять їм стати успішними і багатими людьми, реалізувати свої заповітні мрії, зокрема мати можливість подорожувати, відвідати інші країни і навіть інші планети (адже космічний туризм є новим видом подорожей для успішних і багатих людей). Це все є можливим за умови мирного неба, про що мріють студенти, та наполегливої праці.</a:t>
            </a:r>
            <a:r>
              <a:rPr lang="uk-UA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5994781"/>
              </p:ext>
            </p:extLst>
          </p:nvPr>
        </p:nvGraphicFramePr>
        <p:xfrm>
          <a:off x="535577" y="1690689"/>
          <a:ext cx="10894423" cy="4683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144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943" y="130630"/>
            <a:ext cx="11795760" cy="1559016"/>
          </a:xfrm>
        </p:spPr>
        <p:txBody>
          <a:bodyPr>
            <a:normAutofit fontScale="90000"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Позитивним </a:t>
            </a: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 те, що студенти хочуть розвиватися, отримати максимум знань, щоб стати у недалекому майбутньому першокласними спеціалістами і втілити свої мрії. Тому вони з задоволенням би пройшли тренінги щодо того, як започаткувати власний успішний бізнес (70%); як осягнути мистецтво побудови взаємостосунків з людьми (17%); як почуватися впевненим в умовах конкурентного середовища (9%) та набути </a:t>
            </a:r>
            <a:r>
              <a:rPr lang="uk-UA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стресостійкості</a:t>
            </a: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(4%). </a:t>
            </a:r>
            <a:r>
              <a:rPr lang="uk-UA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21717635"/>
              </p:ext>
            </p:extLst>
          </p:nvPr>
        </p:nvGraphicFramePr>
        <p:xfrm>
          <a:off x="822960" y="1689645"/>
          <a:ext cx="10763794" cy="5063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829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8011" y="211757"/>
            <a:ext cx="11299372" cy="6646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цілому результати анкетування показують, що студенти усвідомлено підійшли до вибору своєї майбутньої професії, мають чітко визначені цілі і бажання. У перспективі бачать себе менеджерами та керівниками компаній. Багато з них мають взірці та ідеали успішності, на які хочуть рівнятися – людей, які ставлять перед собою цілі і виконують їх, незважаючи на труднощі та перешкоди – (батьки, відомі політики та філософи). </a:t>
            </a:r>
            <a:endParaRPr lang="uk-UA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60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886" y="365125"/>
            <a:ext cx="11403874" cy="1325563"/>
          </a:xfrm>
        </p:spPr>
        <p:txBody>
          <a:bodyPr>
            <a:no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Участь </a:t>
            </a: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опитуванні взяли 23 студенти групи. </a:t>
            </a:r>
            <a:r>
              <a:rPr lang="uk-UA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 </a:t>
            </a: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студентів групи за знаком по гороскопу переважають Водолії (18%), Стрільці (18%),  Овни (13%) і Тельці (13%), Риби (9%), Діви (9%) та ін.</a:t>
            </a:r>
            <a:r>
              <a:rPr lang="uk-UA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7636334"/>
              </p:ext>
            </p:extLst>
          </p:nvPr>
        </p:nvGraphicFramePr>
        <p:xfrm>
          <a:off x="838200" y="1690688"/>
          <a:ext cx="9873343" cy="5010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779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383" y="365126"/>
            <a:ext cx="11456126" cy="875846"/>
          </a:xfrm>
        </p:spPr>
        <p:txBody>
          <a:bodyPr>
            <a:normAutofit fontScale="90000"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uk-UA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27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Більше </a:t>
            </a:r>
            <a:r>
              <a:rPr lang="uk-UA" sz="2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56% студентів не можуть оцінити тип свого темпераменту, що є характеристикою людини як особистості, 39% вважають себе сангвініками.</a:t>
            </a:r>
            <a:r>
              <a:rPr lang="uk-UA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91263488"/>
              </p:ext>
            </p:extLst>
          </p:nvPr>
        </p:nvGraphicFramePr>
        <p:xfrm>
          <a:off x="2194559" y="1625599"/>
          <a:ext cx="8007531" cy="4762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878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131" y="365125"/>
            <a:ext cx="11625943" cy="1325563"/>
          </a:xfrm>
        </p:spPr>
        <p:txBody>
          <a:bodyPr>
            <a:normAutofit fontScale="90000"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uk-UA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27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Студенти </a:t>
            </a:r>
            <a:r>
              <a:rPr lang="uk-UA" sz="2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групи мають різні таланти, хобі та вподобання, зокрема 4 з них захоплюються  танцям, 4 – малюванням, інші займаються різними видами спорту, вокалом, грою на музичному інструменті, відвідують спортзал тощо.</a:t>
            </a:r>
            <a:r>
              <a:rPr lang="uk-UA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23109667"/>
              </p:ext>
            </p:extLst>
          </p:nvPr>
        </p:nvGraphicFramePr>
        <p:xfrm>
          <a:off x="2233749" y="1690688"/>
          <a:ext cx="7903027" cy="4866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414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1" y="169182"/>
            <a:ext cx="11965576" cy="1607367"/>
          </a:xfrm>
        </p:spPr>
        <p:txBody>
          <a:bodyPr>
            <a:normAutofit fontScale="90000"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uk-UA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27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uk-UA" sz="2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переважаючій більшості для студентів групи  неприйнятним вчинком є брехня та зрада, а найбільше вони цінують такі риси як чесність (50%), вірність (23%), доброту (13</a:t>
            </a:r>
            <a:r>
              <a:rPr lang="uk-UA" sz="27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%). Це </a:t>
            </a:r>
            <a:r>
              <a:rPr lang="uk-UA" sz="2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свідчить про їх високі моральні цінності як людей і як </a:t>
            </a:r>
            <a:r>
              <a:rPr lang="uk-UA" sz="27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майбутніх спеціалістів</a:t>
            </a:r>
            <a:r>
              <a:rPr lang="uk-UA" sz="2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uk-UA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201945687"/>
              </p:ext>
            </p:extLst>
          </p:nvPr>
        </p:nvGraphicFramePr>
        <p:xfrm>
          <a:off x="1528354" y="1776549"/>
          <a:ext cx="9470572" cy="4859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1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719424306"/>
              </p:ext>
            </p:extLst>
          </p:nvPr>
        </p:nvGraphicFramePr>
        <p:xfrm>
          <a:off x="1045029" y="509451"/>
          <a:ext cx="10084525" cy="5773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113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069" y="365125"/>
            <a:ext cx="11730445" cy="1764121"/>
          </a:xfrm>
        </p:spPr>
        <p:txBody>
          <a:bodyPr>
            <a:normAutofit fontScale="90000"/>
          </a:bodyPr>
          <a:lstStyle/>
          <a:p>
            <a:pPr indent="449580" algn="ctr">
              <a:lnSpc>
                <a:spcPct val="100000"/>
              </a:lnSpc>
            </a:pPr>
            <a:r>
              <a:rPr lang="uk-UA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Аналізуючи </a:t>
            </a:r>
            <a:r>
              <a:rPr lang="uk-UA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анкетування щодо причин вибору студентами спеціальності «Менеджмент» можна зробити висновок, що їх вибір був свідомим та виваженим. 44% студентів вважають цю спеціальність перспективною, 35% - бачать себе менеджерами </a:t>
            </a:r>
            <a:r>
              <a:rPr lang="uk-UA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престижних компаній. </a:t>
            </a:r>
            <a:r>
              <a:rPr lang="uk-UA" sz="2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16314771"/>
              </p:ext>
            </p:extLst>
          </p:nvPr>
        </p:nvGraphicFramePr>
        <p:xfrm>
          <a:off x="391886" y="2129246"/>
          <a:ext cx="11312433" cy="4493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194" y="1299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Переважаючими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джерелами інформації для студентів про спеціальність «Менеджмент» в ЛТЕУ є Інтернет та рекомендації знайомих, друзів, студентів-старшокурсників.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89672444"/>
              </p:ext>
            </p:extLst>
          </p:nvPr>
        </p:nvGraphicFramePr>
        <p:xfrm>
          <a:off x="1319349" y="1455558"/>
          <a:ext cx="9209313" cy="4892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160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56" y="196259"/>
            <a:ext cx="11795760" cy="1325563"/>
          </a:xfrm>
        </p:spPr>
        <p:txBody>
          <a:bodyPr>
            <a:normAutofit fontScale="90000"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uk-UA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7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 </a:t>
            </a:r>
            <a:r>
              <a:rPr lang="uk-UA" sz="2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найменш улюблених предметів для  студентів групи є математика (39%) та  історія – (17,4%). Натомість математика  є улюбленим предметом  для 26% студентів, для 17,4% - англійська мова, для 13% - історія тощо.</a:t>
            </a:r>
            <a:r>
              <a:rPr lang="uk-UA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59084675"/>
              </p:ext>
            </p:extLst>
          </p:nvPr>
        </p:nvGraphicFramePr>
        <p:xfrm>
          <a:off x="1580605" y="1521822"/>
          <a:ext cx="9157063" cy="5179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028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192</Words>
  <Application>Microsoft Office PowerPoint</Application>
  <PresentationFormat>Широкий екран</PresentationFormat>
  <Paragraphs>31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Презентація PowerPoint</vt:lpstr>
      <vt:lpstr>  Участь в опитуванні взяли 23 студенти групи. Серед студентів групи за знаком по гороскопу переважають Водолії (18%), Стрільці (18%),  Овни (13%) і Тельці (13%), Риби (9%), Діви (9%) та ін. </vt:lpstr>
      <vt:lpstr>  Більше 56% студентів не можуть оцінити тип свого темпераменту, що є характеристикою людини як особистості, 39% вважають себе сангвініками. </vt:lpstr>
      <vt:lpstr>  Студенти групи мають різні таланти, хобі та вподобання, зокрема 4 з них захоплюються  танцям, 4 – малюванням, інші займаються різними видами спорту, вокалом, грою на музичному інструменті, відвідують спортзал тощо. </vt:lpstr>
      <vt:lpstr>  У переважаючій більшості для студентів групи  неприйнятним вчинком є брехня та зрада, а найбільше вони цінують такі риси як чесність (50%), вірність (23%), доброту (13%). Це свідчить про їх високі моральні цінності як людей і як майбутніх спеціалістів. </vt:lpstr>
      <vt:lpstr>Презентація PowerPoint</vt:lpstr>
      <vt:lpstr>  Аналізуючи результати анкетування щодо причин вибору студентами спеціальності «Менеджмент» можна зробити висновок, що їх вибір був свідомим та виваженим. 44% студентів вважають цю спеціальність перспективною, 35% - бачать себе менеджерами престижних компаній.  </vt:lpstr>
      <vt:lpstr> Переважаючими джерелами інформації для студентів про спеціальність «Менеджмент» в ЛТЕУ є Інтернет та рекомендації знайомих, друзів, студентів-старшокурсників.</vt:lpstr>
      <vt:lpstr> Серед найменш улюблених предметів для  студентів групи є математика (39%) та  історія – (17,4%). Натомість математика  є улюбленим предметом  для 26% студентів, для 17,4% - англійська мова, для 13% - історія тощо. </vt:lpstr>
      <vt:lpstr> Аналіз також показав, що серед  неулюблених занять студентів переважаючими є прибирання (35%) та тренування пам’яті – 35% з них не люблять вчити віршів. Разом з тим, студенти з задоволенням проводять час з близькими людьми та друзями (34,8%), слухають музику, читають книги, займаються розумовими тренуваннями, саморозвитком і просто отримують насолоду від звичайних речей, які їх оточують. </vt:lpstr>
      <vt:lpstr>Презентація PowerPoint</vt:lpstr>
      <vt:lpstr> Як показали результати анкетування, студенти усвідомлено і з відповідальністю підійшли до вибору вузу та спеціальності, тому  у майбутньому бачать себе менеджерами престижних компаній (56,5%) або власниками бізнесу (34,8%). Тому, отримавши у процесі навчання необхідні знання, мріють побудувати успішну кар’єру (17,4%), започаткувати власний бізнес (17,4%).  </vt:lpstr>
      <vt:lpstr>  Вони розуміють, що старанне навчання та багаж знань, які вони отримають, дозволять їм стати успішними і багатими людьми, реалізувати свої заповітні мрії, зокрема мати можливість подорожувати, відвідати інші країни і навіть інші планети (адже космічний туризм є новим видом подорожей для успішних і багатих людей). Це все є можливим за умови мирного неба, про що мріють студенти, та наполегливої праці. </vt:lpstr>
      <vt:lpstr>  Позитивним є те, що студенти хочуть розвиватися, отримати максимум знань, щоб стати у недалекому майбутньому першокласними спеціалістами і втілити свої мрії. Тому вони з задоволенням би пройшли тренінги щодо того, як започаткувати власний успішний бізнес (70%); як осягнути мистецтво побудови взаємостосунків з людьми (17%); як почуватися впевненим в умовах конкурентного середовища (9%) та набути стресостійкості (4%).  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Користувач</dc:creator>
  <cp:lastModifiedBy>User</cp:lastModifiedBy>
  <cp:revision>4</cp:revision>
  <dcterms:created xsi:type="dcterms:W3CDTF">2022-10-06T17:23:18Z</dcterms:created>
  <dcterms:modified xsi:type="dcterms:W3CDTF">2022-10-07T04:09:35Z</dcterms:modified>
</cp:coreProperties>
</file>