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_Microsoft_Excel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по гороскопу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ED-492E-A8CF-09E70EB4A2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ED-492E-A8CF-09E70EB4A2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0ED-492E-A8CF-09E70EB4A2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0ED-492E-A8CF-09E70EB4A2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0ED-492E-A8CF-09E70EB4A2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0ED-492E-A8CF-09E70EB4A2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0ED-492E-A8CF-09E70EB4A2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0ED-492E-A8CF-09E70EB4A2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0ED-492E-A8CF-09E70EB4A2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0ED-492E-A8CF-09E70EB4A2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0ED-492E-A8CF-09E70EB4A2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0ED-492E-A8CF-09E70EB4A2BF}"/>
              </c:ext>
            </c:extLst>
          </c:dPt>
          <c:dLbls>
            <c:dLbl>
              <c:idx val="3"/>
              <c:layout>
                <c:manualLayout>
                  <c:x val="-9.4379004105785278E-17"/>
                  <c:y val="4.3392504930966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ED-492E-A8CF-09E70EB4A2BF}"/>
                </c:ext>
              </c:extLst>
            </c:dLbl>
            <c:dLbl>
              <c:idx val="4"/>
              <c:layout>
                <c:manualLayout>
                  <c:x val="-2.3166023166023262E-2"/>
                  <c:y val="2.76134122287968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ED-492E-A8CF-09E70EB4A2B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овен</c:v>
                </c:pt>
                <c:pt idx="1">
                  <c:v>телець</c:v>
                </c:pt>
                <c:pt idx="2">
                  <c:v>близнюки</c:v>
                </c:pt>
                <c:pt idx="3">
                  <c:v>рак</c:v>
                </c:pt>
                <c:pt idx="4">
                  <c:v>лев</c:v>
                </c:pt>
                <c:pt idx="5">
                  <c:v>діва</c:v>
                </c:pt>
                <c:pt idx="6">
                  <c:v>терези</c:v>
                </c:pt>
                <c:pt idx="7">
                  <c:v>скорпіон</c:v>
                </c:pt>
                <c:pt idx="8">
                  <c:v>стрілець</c:v>
                </c:pt>
                <c:pt idx="9">
                  <c:v>козеріг</c:v>
                </c:pt>
                <c:pt idx="10">
                  <c:v>водолій</c:v>
                </c:pt>
                <c:pt idx="11">
                  <c:v>риби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0ED-492E-A8CF-09E70EB4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78307221197667E-2"/>
          <c:y val="0.8423950662474321"/>
          <c:w val="0.95800241356572746"/>
          <c:h val="0.1419350460534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Вам найбільше приносить задоволення, осіб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Лист8!$A$1:$A$13</c:f>
              <c:strCache>
                <c:ptCount val="13"/>
                <c:pt idx="0">
                  <c:v>час, проведений з друзями</c:v>
                </c:pt>
                <c:pt idx="1">
                  <c:v>час, проведений з близькими людьми</c:v>
                </c:pt>
                <c:pt idx="2">
                  <c:v>добре зроблена робота</c:v>
                </c:pt>
                <c:pt idx="3">
                  <c:v>малювання</c:v>
                </c:pt>
                <c:pt idx="4">
                  <c:v>позитивні  емоції</c:v>
                </c:pt>
                <c:pt idx="5">
                  <c:v> саморозвиток</c:v>
                </c:pt>
                <c:pt idx="6">
                  <c:v>навчання</c:v>
                </c:pt>
                <c:pt idx="7">
                  <c:v>поспати</c:v>
                </c:pt>
                <c:pt idx="8">
                  <c:v>нова книга</c:v>
                </c:pt>
                <c:pt idx="9">
                  <c:v>музика</c:v>
                </c:pt>
                <c:pt idx="10">
                  <c:v>успішні події на фронті</c:v>
                </c:pt>
                <c:pt idx="11">
                  <c:v>масаж</c:v>
                </c:pt>
                <c:pt idx="12">
                  <c:v>нічого</c:v>
                </c:pt>
              </c:strCache>
            </c:strRef>
          </c:cat>
          <c:val>
            <c:numRef>
              <c:f>Лист8!$B$1:$B$13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0-4A54-9964-DEFAC72E0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240912"/>
        <c:axId val="265240584"/>
      </c:barChart>
      <c:catAx>
        <c:axId val="26524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65240584"/>
        <c:crosses val="autoZero"/>
        <c:auto val="1"/>
        <c:lblAlgn val="ctr"/>
        <c:lblOffset val="100"/>
        <c:noMultiLvlLbl val="0"/>
      </c:catAx>
      <c:valAx>
        <c:axId val="26524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6524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би Ви хотіли стати в майбутньому, осіб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Лист12!$A$1:$A$7</c:f>
              <c:strCache>
                <c:ptCount val="7"/>
                <c:pt idx="0">
                  <c:v>логістом</c:v>
                </c:pt>
                <c:pt idx="1">
                  <c:v>відкрити власний бізнес</c:v>
                </c:pt>
                <c:pt idx="2">
                  <c:v>отримати хорошу посаду в престижній компанії</c:v>
                </c:pt>
                <c:pt idx="3">
                  <c:v>успішним менеджером</c:v>
                </c:pt>
                <c:pt idx="4">
                  <c:v>режисером</c:v>
                </c:pt>
                <c:pt idx="5">
                  <c:v>не знаю</c:v>
                </c:pt>
                <c:pt idx="6">
                  <c:v>дииректором будівельної коипанії</c:v>
                </c:pt>
              </c:strCache>
            </c:strRef>
          </c:cat>
          <c:val>
            <c:numRef>
              <c:f>Лист12!$B$1:$B$7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8-4CF8-9078-17EA9449C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666896"/>
        <c:axId val="290663944"/>
      </c:barChart>
      <c:catAx>
        <c:axId val="29066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90663944"/>
        <c:crosses val="autoZero"/>
        <c:auto val="1"/>
        <c:lblAlgn val="ctr"/>
        <c:lblOffset val="100"/>
        <c:noMultiLvlLbl val="0"/>
      </c:catAx>
      <c:valAx>
        <c:axId val="29066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066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Ваша</a:t>
            </a:r>
            <a:r>
              <a:rPr lang="uk-UA" sz="18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мрія (осіб)</a:t>
            </a:r>
            <a:endParaRPr lang="uk-UA" sz="1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Лист13!$A$1:$A$8</c:f>
              <c:strCache>
                <c:ptCount val="8"/>
                <c:pt idx="0">
                  <c:v>заробити багато грошей</c:v>
                </c:pt>
                <c:pt idx="1">
                  <c:v>стати хорошою людиною</c:v>
                </c:pt>
                <c:pt idx="2">
                  <c:v>кар'єра</c:v>
                </c:pt>
                <c:pt idx="3">
                  <c:v>власний бізнес</c:v>
                </c:pt>
                <c:pt idx="4">
                  <c:v>мир в країні</c:v>
                </c:pt>
                <c:pt idx="5">
                  <c:v>відвідати інші країни</c:v>
                </c:pt>
                <c:pt idx="6">
                  <c:v>щоб тварини вміли розмовляти</c:v>
                </c:pt>
                <c:pt idx="7">
                  <c:v>нема мрії</c:v>
                </c:pt>
              </c:strCache>
            </c:strRef>
          </c:cat>
          <c:val>
            <c:numRef>
              <c:f>Лист13!$B$1:$B$8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7-4EE8-93C0-91CAB1416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025568"/>
        <c:axId val="381024912"/>
      </c:barChart>
      <c:catAx>
        <c:axId val="38102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81024912"/>
        <c:crosses val="autoZero"/>
        <c:auto val="1"/>
        <c:lblAlgn val="ctr"/>
        <c:lblOffset val="100"/>
        <c:noMultiLvlLbl val="0"/>
      </c:catAx>
      <c:valAx>
        <c:axId val="38102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102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теми тренінгів Вас цікавлять,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7.1881594270914811E-2"/>
          <c:y val="0.19758320209973754"/>
          <c:w val="0.47650953399037038"/>
          <c:h val="0.802416797900262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3-4F1D-8D43-EBA6C7B64D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13-4F1D-8D43-EBA6C7B64D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13-4F1D-8D43-EBA6C7B64D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13-4F1D-8D43-EBA6C7B64D6F}"/>
              </c:ext>
            </c:extLst>
          </c:dPt>
          <c:dLbls>
            <c:dLbl>
              <c:idx val="0"/>
              <c:layout>
                <c:manualLayout>
                  <c:x val="1.6973125884016903E-2"/>
                  <c:y val="6.5843621399176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13-4F1D-8D43-EBA6C7B64D6F}"/>
                </c:ext>
              </c:extLst>
            </c:dLbl>
            <c:dLbl>
              <c:idx val="1"/>
              <c:layout>
                <c:manualLayout>
                  <c:x val="0.33380480905233378"/>
                  <c:y val="-3.6213991769547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13-4F1D-8D43-EBA6C7B64D6F}"/>
                </c:ext>
              </c:extLst>
            </c:dLbl>
            <c:dLbl>
              <c:idx val="2"/>
              <c:layout>
                <c:manualLayout>
                  <c:x val="2.2630834512022632E-2"/>
                  <c:y val="6.584362139917695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13-4F1D-8D43-EBA6C7B64D6F}"/>
                </c:ext>
              </c:extLst>
            </c:dLbl>
            <c:dLbl>
              <c:idx val="3"/>
              <c:layout>
                <c:manualLayout>
                  <c:x val="2.2630834512022632E-2"/>
                  <c:y val="-9.87654320987655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13-4F1D-8D43-EBA6C7B64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Лист11!$A$1:$A$4</c:f>
              <c:strCache>
                <c:ptCount val="4"/>
                <c:pt idx="0">
                  <c:v>психологія особистих стосунків</c:v>
                </c:pt>
                <c:pt idx="1">
                  <c:v>як почати власний бізнес</c:v>
                </c:pt>
                <c:pt idx="2">
                  <c:v>як почуватися впевнено</c:v>
                </c:pt>
                <c:pt idx="3">
                  <c:v>як набути стресостійкості</c:v>
                </c:pt>
              </c:strCache>
            </c:strRef>
          </c:cat>
          <c:val>
            <c:numRef>
              <c:f>Лист11!$B$1:$B$4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13-4F1D-8D43-EBA6C7B64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0837568456249"/>
          <c:y val="0.42112275965504314"/>
          <c:w val="0.35567112604983131"/>
          <c:h val="0.47809703787026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uk-UA" sz="24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темпераменту (осіб)</a:t>
            </a:r>
            <a:endParaRPr lang="uk-UA" sz="24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Лист2!$A$1:$A$5</c:f>
              <c:strCache>
                <c:ptCount val="5"/>
                <c:pt idx="0">
                  <c:v>сангвініки</c:v>
                </c:pt>
                <c:pt idx="1">
                  <c:v>флегматики</c:v>
                </c:pt>
                <c:pt idx="2">
                  <c:v>холерики</c:v>
                </c:pt>
                <c:pt idx="3">
                  <c:v>меланхоліки </c:v>
                </c:pt>
                <c:pt idx="4">
                  <c:v>не знаю</c:v>
                </c:pt>
              </c:strCache>
            </c:str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0-4E4D-A69B-C558A3BD2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595696"/>
        <c:axId val="247597664"/>
        <c:axId val="0"/>
      </c:bar3DChart>
      <c:catAx>
        <c:axId val="24759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47597664"/>
        <c:crosses val="autoZero"/>
        <c:auto val="1"/>
        <c:lblAlgn val="ctr"/>
        <c:lblOffset val="100"/>
        <c:noMultiLvlLbl val="0"/>
      </c:catAx>
      <c:valAx>
        <c:axId val="24759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4759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Таланти, хобі, вподобання (осіб)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Лист3!$A$2:$A$10</c:f>
              <c:strCache>
                <c:ptCount val="9"/>
                <c:pt idx="0">
                  <c:v>волейбол</c:v>
                </c:pt>
                <c:pt idx="1">
                  <c:v>танці </c:v>
                </c:pt>
                <c:pt idx="2">
                  <c:v>малювання</c:v>
                </c:pt>
                <c:pt idx="3">
                  <c:v>спорт</c:v>
                </c:pt>
                <c:pt idx="4">
                  <c:v>знімати відео</c:v>
                </c:pt>
                <c:pt idx="5">
                  <c:v>баскетбол</c:v>
                </c:pt>
                <c:pt idx="6">
                  <c:v>футбол</c:v>
                </c:pt>
                <c:pt idx="7">
                  <c:v>карате</c:v>
                </c:pt>
                <c:pt idx="8">
                  <c:v>компютерні ігри</c:v>
                </c:pt>
              </c:strCache>
            </c:strRef>
          </c:cat>
          <c:val>
            <c:numRef>
              <c:f>Лист3!$B$2:$B$10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F-4FFC-A892-A57BBAE72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5717232"/>
        <c:axId val="355707720"/>
      </c:barChart>
      <c:catAx>
        <c:axId val="35571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55707720"/>
        <c:crosses val="autoZero"/>
        <c:auto val="1"/>
        <c:lblAlgn val="ctr"/>
        <c:lblOffset val="100"/>
        <c:noMultiLvlLbl val="0"/>
      </c:catAx>
      <c:valAx>
        <c:axId val="355707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571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вчинок Ви не пробачите другу (осіб)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Лист6!$A$2:$A$4</c:f>
              <c:strCache>
                <c:ptCount val="3"/>
                <c:pt idx="0">
                  <c:v>зрада, брехня</c:v>
                </c:pt>
                <c:pt idx="1">
                  <c:v>пробачу все</c:v>
                </c:pt>
                <c:pt idx="2">
                  <c:v>не знаю</c:v>
                </c:pt>
              </c:strCache>
            </c:strRef>
          </c:cat>
          <c:val>
            <c:numRef>
              <c:f>Лист6!$B$2:$B$4</c:f>
              <c:numCache>
                <c:formatCode>General</c:formatCode>
                <c:ptCount val="3"/>
                <c:pt idx="0">
                  <c:v>12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0-4055-AC99-6D77E5E76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407976"/>
        <c:axId val="297096400"/>
      </c:barChart>
      <c:catAx>
        <c:axId val="30940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97096400"/>
        <c:crosses val="autoZero"/>
        <c:auto val="1"/>
        <c:lblAlgn val="ctr"/>
        <c:lblOffset val="100"/>
        <c:noMultiLvlLbl val="0"/>
      </c:catAx>
      <c:valAx>
        <c:axId val="29709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940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Ви найбільше цінуте в людині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4-474D-A89A-BE11AE3866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D4-474D-A89A-BE11AE3866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D4-474D-A89A-BE11AE3866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D4-474D-A89A-BE11AE3866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D4-474D-A89A-BE11AE38668E}"/>
              </c:ext>
            </c:extLst>
          </c:dPt>
          <c:dLbls>
            <c:dLbl>
              <c:idx val="0"/>
              <c:layout>
                <c:manualLayout>
                  <c:x val="-3.0555555555555555E-2"/>
                  <c:y val="-1.8133651382343016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4-474D-A89A-BE11AE38668E}"/>
                </c:ext>
              </c:extLst>
            </c:dLbl>
            <c:dLbl>
              <c:idx val="1"/>
              <c:layout>
                <c:manualLayout>
                  <c:x val="3.3333333333333333E-2"/>
                  <c:y val="3.56083086053412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4-474D-A89A-BE11AE38668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Лист7!$A$2:$A$6</c:f>
              <c:strCache>
                <c:ptCount val="5"/>
                <c:pt idx="0">
                  <c:v>доброзичливість</c:v>
                </c:pt>
                <c:pt idx="1">
                  <c:v>довіра</c:v>
                </c:pt>
                <c:pt idx="2">
                  <c:v>чесність</c:v>
                </c:pt>
                <c:pt idx="3">
                  <c:v>щирість</c:v>
                </c:pt>
                <c:pt idx="4">
                  <c:v>вірність</c:v>
                </c:pt>
              </c:strCache>
            </c:strRef>
          </c:cat>
          <c:val>
            <c:numRef>
              <c:f>Лист7!$B$2:$B$6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D4-474D-A89A-BE11AE386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Ви вибрали спеціальність "Менеджмент" (%)</a:t>
            </a:r>
            <a:r>
              <a:rPr lang="uk-UA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15-4F9C-94C1-A5412E1017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15-4F9C-94C1-A5412E1017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15-4F9C-94C1-A5412E1017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15-4F9C-94C1-A5412E1017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015-4F9C-94C1-A5412E101737}"/>
              </c:ext>
            </c:extLst>
          </c:dPt>
          <c:dLbls>
            <c:dLbl>
              <c:idx val="2"/>
              <c:layout>
                <c:manualLayout>
                  <c:x val="7.9479537951789636E-2"/>
                  <c:y val="-5.07270958182015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16761221840736E-2"/>
                      <c:h val="8.04168256724233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15-4F9C-94C1-A5412E101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Лист4!$A$2:$A$6</c:f>
              <c:strCache>
                <c:ptCount val="5"/>
                <c:pt idx="0">
                  <c:v>вваажаю, що це перспективно</c:v>
                </c:pt>
                <c:pt idx="1">
                  <c:v>подобається</c:v>
                </c:pt>
                <c:pt idx="2">
                  <c:v>хочу стати менеджером</c:v>
                </c:pt>
                <c:pt idx="3">
                  <c:v>маю лідерські якості</c:v>
                </c:pt>
                <c:pt idx="4">
                  <c:v>цікавить давно</c:v>
                </c:pt>
              </c:strCache>
            </c:strRef>
          </c:cat>
          <c:val>
            <c:numRef>
              <c:f>Лист4!$B$2:$B$6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15-4F9C-94C1-A5412E10173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099549933324199"/>
          <c:y val="0.31399469606759423"/>
          <c:w val="0.31717734842661788"/>
          <c:h val="0.23424766947235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Звідки Ви дізналися про спеціальність "Менеджмент" в ЛТЕУ, осіб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Лист5!$A$2:$A$6</c:f>
              <c:strCache>
                <c:ptCount val="5"/>
                <c:pt idx="0">
                  <c:v>Інтернет</c:v>
                </c:pt>
                <c:pt idx="1">
                  <c:v>від друзів</c:v>
                </c:pt>
                <c:pt idx="2">
                  <c:v>від знайомих</c:v>
                </c:pt>
                <c:pt idx="3">
                  <c:v>від батьків</c:v>
                </c:pt>
                <c:pt idx="4">
                  <c:v>від родичів</c:v>
                </c:pt>
              </c:strCache>
            </c:strRef>
          </c:cat>
          <c:val>
            <c:numRef>
              <c:f>Лист5!$B$2:$B$6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2-4272-A23C-DC219AB4C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3431032"/>
        <c:axId val="333434312"/>
      </c:barChart>
      <c:catAx>
        <c:axId val="33343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33434312"/>
        <c:crosses val="autoZero"/>
        <c:auto val="1"/>
        <c:lblAlgn val="ctr"/>
        <c:lblOffset val="100"/>
        <c:noMultiLvlLbl val="0"/>
      </c:catAx>
      <c:valAx>
        <c:axId val="333434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343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 улюблені та найбільш улюблені предмети, осіб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Лист10!$A$1:$A$19</c:f>
              <c:strCache>
                <c:ptCount val="19"/>
                <c:pt idx="0">
                  <c:v>математика</c:v>
                </c:pt>
                <c:pt idx="1">
                  <c:v>англ.мова</c:v>
                </c:pt>
                <c:pt idx="2">
                  <c:v>історія </c:v>
                </c:pt>
                <c:pt idx="3">
                  <c:v>українська література</c:v>
                </c:pt>
                <c:pt idx="4">
                  <c:v>фізика</c:v>
                </c:pt>
                <c:pt idx="5">
                  <c:v>зарубіжна література</c:v>
                </c:pt>
                <c:pt idx="6">
                  <c:v>інформатика</c:v>
                </c:pt>
                <c:pt idx="7">
                  <c:v>фінансова грамотність</c:v>
                </c:pt>
                <c:pt idx="8">
                  <c:v>нема улюблених</c:v>
                </c:pt>
                <c:pt idx="9">
                  <c:v>українська мова</c:v>
                </c:pt>
                <c:pt idx="11">
                  <c:v>математика</c:v>
                </c:pt>
                <c:pt idx="12">
                  <c:v>зарубіжна література</c:v>
                </c:pt>
                <c:pt idx="13">
                  <c:v>інформатика</c:v>
                </c:pt>
                <c:pt idx="14">
                  <c:v>фізика</c:v>
                </c:pt>
                <c:pt idx="15">
                  <c:v>хімія</c:v>
                </c:pt>
                <c:pt idx="16">
                  <c:v>біологія</c:v>
                </c:pt>
                <c:pt idx="17">
                  <c:v>фізкультура</c:v>
                </c:pt>
                <c:pt idx="18">
                  <c:v>англійська мова</c:v>
                </c:pt>
              </c:strCache>
            </c:strRef>
          </c:cat>
          <c:val>
            <c:numRef>
              <c:f>Лист10!$B$1:$B$19</c:f>
              <c:numCache>
                <c:formatCode>General</c:formatCode>
                <c:ptCount val="19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1">
                  <c:v>8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6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0-4EEE-8290-B2A376BD8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8585520"/>
        <c:axId val="336301536"/>
      </c:barChart>
      <c:catAx>
        <c:axId val="32858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36301536"/>
        <c:crosses val="autoZero"/>
        <c:auto val="1"/>
        <c:lblAlgn val="ctr"/>
        <c:lblOffset val="100"/>
        <c:noMultiLvlLbl val="0"/>
      </c:catAx>
      <c:valAx>
        <c:axId val="33630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858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Ви найбільш за все не любите робити,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BD-4FB9-9E3A-0D6AC0EB33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BD-4FB9-9E3A-0D6AC0EB33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BD-4FB9-9E3A-0D6AC0EB33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BD-4FB9-9E3A-0D6AC0EB33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BD-4FB9-9E3A-0D6AC0EB33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BD-4FB9-9E3A-0D6AC0EB33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BD-4FB9-9E3A-0D6AC0EB33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BD-4FB9-9E3A-0D6AC0EB33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Лист9!$A$1:$A$8</c:f>
              <c:strCache>
                <c:ptCount val="8"/>
                <c:pt idx="0">
                  <c:v>вчити вірші</c:v>
                </c:pt>
                <c:pt idx="1">
                  <c:v>прибирати</c:v>
                </c:pt>
                <c:pt idx="2">
                  <c:v>рано вставати</c:v>
                </c:pt>
                <c:pt idx="3">
                  <c:v>миття посуду</c:v>
                </c:pt>
                <c:pt idx="4">
                  <c:v>розмовляти з незнайомцями по телефону</c:v>
                </c:pt>
                <c:pt idx="5">
                  <c:v>робити домашні завдання</c:v>
                </c:pt>
                <c:pt idx="6">
                  <c:v>вчити твори з англійської мови</c:v>
                </c:pt>
                <c:pt idx="7">
                  <c:v>все люблю робити</c:v>
                </c:pt>
              </c:strCache>
            </c:strRef>
          </c:cat>
          <c:val>
            <c:numRef>
              <c:f>Лист9!$B$1:$B$8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BD-4FB9-9E3A-0D6AC0EB3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022448310747154E-2"/>
          <c:y val="0.74452681261320619"/>
          <c:w val="0.89313980475656218"/>
          <c:h val="0.22222381293247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19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17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7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083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65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82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7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0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97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06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9245-F93B-4EBF-8359-7682413B5657}" type="datetimeFigureOut">
              <a:rPr lang="uk-UA" smtClean="0"/>
              <a:t>07.10.2022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FE57-BA20-4BEC-9B93-9B14727EF6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27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63" y="1030799"/>
            <a:ext cx="11260183" cy="424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анкетування студентів першого </a:t>
            </a:r>
            <a:r>
              <a:rPr lang="uk-UA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курсу, </a:t>
            </a:r>
            <a:endParaRPr lang="uk-UA" sz="6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 2 </a:t>
            </a:r>
            <a:endParaRPr lang="uk-UA" sz="6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спеціальності «Менеджмент»</a:t>
            </a:r>
            <a:endParaRPr lang="uk-UA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6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365125"/>
            <a:ext cx="10515600" cy="823595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показав, що серед  неулюблених занять студентів переважаючими є прибирання (32%) та вчити вірші напам’ять – 21%. 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62800439"/>
              </p:ext>
            </p:extLst>
          </p:nvPr>
        </p:nvGraphicFramePr>
        <p:xfrm>
          <a:off x="653143" y="1431925"/>
          <a:ext cx="10609217" cy="520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84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365125"/>
            <a:ext cx="11586754" cy="132556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Разом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тим, 23,8% студентів з задоволенням проводять час з близькими людьми та друзями. Інші отримують позитивні емоції від музики, читання книг, малювання, навчання, саморозвитку тощо. 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1366277"/>
              </p:ext>
            </p:extLst>
          </p:nvPr>
        </p:nvGraphicFramePr>
        <p:xfrm>
          <a:off x="849086" y="2057399"/>
          <a:ext cx="10437223" cy="464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71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848011" cy="132556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показали результати анкетування, студенти усвідомлено і з відповідальністю підійшли до вибору вузу та спеціальності, тому  у майбутньому бачать себе успішними менеджерами (38,1%); 23,8% з них хочуть отримати хорошу посаду у провідних компаніях; 19% хочуть започаткувати власний бізнес.  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90738496"/>
              </p:ext>
            </p:extLst>
          </p:nvPr>
        </p:nvGraphicFramePr>
        <p:xfrm>
          <a:off x="561703" y="1690688"/>
          <a:ext cx="10881359" cy="484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86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6"/>
            <a:ext cx="11874137" cy="679904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особистих мрій, то 42,9% студентів не можуть відповісти на це питання, інші ж мріють про успішну кар’єру, власний бізнес, мир у нашій державі тощо.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33312594"/>
              </p:ext>
            </p:extLst>
          </p:nvPr>
        </p:nvGraphicFramePr>
        <p:xfrm>
          <a:off x="718457" y="1293223"/>
          <a:ext cx="10607039" cy="526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30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678194" cy="132556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задоволенням би пройшли тренінги щодо того, як започаткувати власний успішний бізнес (62%); як особливості психології особистих стосунків (24%); як почуватися впевненим в умовах конкурентного середовища (9%) та набути </a:t>
            </a:r>
            <a:r>
              <a:rPr lang="uk-UA" sz="2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стресостійкості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(5%). 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62581562"/>
              </p:ext>
            </p:extLst>
          </p:nvPr>
        </p:nvGraphicFramePr>
        <p:xfrm>
          <a:off x="404949" y="1675765"/>
          <a:ext cx="10959737" cy="498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71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490916"/>
            <a:ext cx="11639005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цілому результати анкетування показують, що студенти у перспективі бачать себе менеджерами та керівниками компаній, власниками бізнесу, хочуть стати успішними людьми та зробити своєю працею внесок у відбудову незалежної сильної держави.  Взірцями та ідеалами для студентів є батьки, політики та інші відомі люди. Інші ж бачать свого кумира в майбутньому, тобто себе – успішного професіонала, сильну особистість та щасливу людину.</a:t>
            </a:r>
            <a:endParaRPr lang="uk-UA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2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3" y="221433"/>
            <a:ext cx="11586755" cy="1325563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опитуванні взяли 21 студент групи. </a:t>
            </a:r>
            <a:r>
              <a:rPr lang="uk-UA" sz="2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студентів групи за знаком по гороскопу переважають Тельці (14%), Раки (14%),  Терези (14%), Водолії (10%), Скорпіони (10%), Діви (9%) та ін.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63430587"/>
              </p:ext>
            </p:extLst>
          </p:nvPr>
        </p:nvGraphicFramePr>
        <p:xfrm>
          <a:off x="574766" y="1546996"/>
          <a:ext cx="11260182" cy="519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83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365125"/>
            <a:ext cx="11521440" cy="132556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42,9% студентів не можуть оцінити тип свого темпераменту, що є характеристикою людини як особистості, 33,3% вважають себе сангвініками.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14063597"/>
              </p:ext>
            </p:extLst>
          </p:nvPr>
        </p:nvGraphicFramePr>
        <p:xfrm>
          <a:off x="627017" y="1476103"/>
          <a:ext cx="10646229" cy="497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436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365125"/>
            <a:ext cx="11573691" cy="132556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 мають різні таланти, хобі та вподобання, зокрема 4 з них захоплюються  спортом, 3 – малюванням, 3- футболом, 3 – волейболом, інші займаються танцями, баскетболом, карате тощо.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05775741"/>
              </p:ext>
            </p:extLst>
          </p:nvPr>
        </p:nvGraphicFramePr>
        <p:xfrm>
          <a:off x="888275" y="1515291"/>
          <a:ext cx="10319656" cy="491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216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переважаючій більшості для студентів групи  (57,1%) неприйнятним вчинком є брехня та зрада.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9370007"/>
              </p:ext>
            </p:extLst>
          </p:nvPr>
        </p:nvGraphicFramePr>
        <p:xfrm>
          <a:off x="838200" y="1358538"/>
          <a:ext cx="10069286" cy="504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79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143058"/>
            <a:ext cx="11678194" cy="121548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Найбільше студенти цінують такі риси як чесність (48%), щирість (26%), вірність (16%). Це свідчить про їх високі морально-психологічні цінності як людей і як майбутніх менеджерів.</a:t>
            </a: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8703529"/>
              </p:ext>
            </p:extLst>
          </p:nvPr>
        </p:nvGraphicFramePr>
        <p:xfrm>
          <a:off x="1240971" y="1358538"/>
          <a:ext cx="9836332" cy="518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19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754"/>
            <a:ext cx="12192000" cy="1959429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Аналізуючи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анкетування щодо причин вибору студентами спеціальності «Менеджмент» бачимо, що їх вибір був свідомим та виваженим. 43% студентів вважають цю спеціальність перспективною, 22% - мають лідерські здібності, що є  конкурентним чинником управлінського персоналу, інші вважають цю спеціальність перспективною та хочуть у майбутньому бути менеджерами. 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09589670"/>
              </p:ext>
            </p:extLst>
          </p:nvPr>
        </p:nvGraphicFramePr>
        <p:xfrm>
          <a:off x="1397727" y="1946366"/>
          <a:ext cx="9901644" cy="463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20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" y="234496"/>
            <a:ext cx="11808823" cy="901973"/>
          </a:xfrm>
        </p:spPr>
        <p:txBody>
          <a:bodyPr>
            <a:norm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Основними джерелами інформації для студентів про спеціальність «Менеджмент» в ЛТЕУ є Інтернет (33,3%) та рекомендації друзів (33,3%).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08110960"/>
              </p:ext>
            </p:extLst>
          </p:nvPr>
        </p:nvGraphicFramePr>
        <p:xfrm>
          <a:off x="1018903" y="1371600"/>
          <a:ext cx="9849393" cy="479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119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365125"/>
            <a:ext cx="11769635" cy="132556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</a:t>
            </a:r>
            <a:r>
              <a:rPr lang="uk-U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найменш улюблених предметів для  студентів групи є математика (38,1%) та  хімія – (28,6%). Натомість математика  є улюбленим предметом  для 19% студентів, для 19% - українська мова, для 14,3% - історія тощо.</a:t>
            </a:r>
            <a: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5103420"/>
              </p:ext>
            </p:extLst>
          </p:nvPr>
        </p:nvGraphicFramePr>
        <p:xfrm>
          <a:off x="509451" y="1690688"/>
          <a:ext cx="10946675" cy="493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5976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238</Words>
  <Application>Microsoft Office PowerPoint</Application>
  <PresentationFormat>Широкий екран</PresentationFormat>
  <Paragraphs>32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  Участь в опитуванні взяли 21 студент групи.  Серед студентів групи за знаком по гороскопу переважають Тельці (14%), Раки (14%),  Терези (14%), Водолії (10%), Скорпіони (10%), Діви (9%) та ін. </vt:lpstr>
      <vt:lpstr> Більше 42,9% студентів не можуть оцінити тип свого темпераменту, що є характеристикою людини як особистості, 33,3% вважають себе сангвініками. </vt:lpstr>
      <vt:lpstr> Студенти групи мають різні таланти, хобі та вподобання, зокрема 4 з них захоплюються  спортом, 3 – малюванням, 3- футболом, 3 – волейболом, інші займаються танцями, баскетболом, карате тощо. </vt:lpstr>
      <vt:lpstr> У переважаючій більшості для студентів групи  (57,1%) неприйнятним вчинком є брехня та зрада. </vt:lpstr>
      <vt:lpstr>Найбільше студенти цінують такі риси як чесність (48%), щирість (26%), вірність (16%). Це свідчить про їх високі морально-психологічні цінності як людей і як майбутніх менеджерів.</vt:lpstr>
      <vt:lpstr> Аналізуючи результати анкетування щодо причин вибору студентами спеціальності «Менеджмент» бачимо, що їх вибір був свідомим та виваженим. 43% студентів вважають цю спеціальність перспективною, 22% - мають лідерські здібності, що є  конкурентним чинником управлінського персоналу, інші вважають цю спеціальність перспективною та хочуть у майбутньому бути менеджерами.  </vt:lpstr>
      <vt:lpstr>Основними джерелами інформації для студентів про спеціальність «Менеджмент» в ЛТЕУ є Інтернет (33,3%) та рекомендації друзів (33,3%).</vt:lpstr>
      <vt:lpstr> Серед найменш улюблених предметів для  студентів групи є математика (38,1%) та  хімія – (28,6%). Натомість математика  є улюбленим предметом  для 19% студентів, для 19% - українська мова, для 14,3% - історія тощо. </vt:lpstr>
      <vt:lpstr> Аналіз також показав, що серед  неулюблених занять студентів переважаючими є прибирання (32%) та вчити вірші напам’ять – 21%.  </vt:lpstr>
      <vt:lpstr> Разом з тим, 23,8% студентів з задоволенням проводять час з близькими людьми та друзями. Інші отримують позитивні емоції від музики, читання книг, малювання, навчання, саморозвитку тощо.  </vt:lpstr>
      <vt:lpstr> Як показали результати анкетування, студенти усвідомлено і з відповідальністю підійшли до вибору вузу та спеціальності, тому  у майбутньому бачать себе успішними менеджерами (38,1%); 23,8% з них хочуть отримати хорошу посаду у провідних компаніях; 19% хочуть започаткувати власний бізнес.   </vt:lpstr>
      <vt:lpstr> Щодо особистих мрій, то 42,9% студентів не можуть відповісти на це питання, інші ж мріють про успішну кар’єру, власний бізнес, мир у нашій державі тощо. </vt:lpstr>
      <vt:lpstr> Студенти з задоволенням би пройшли тренінги щодо того, як започаткувати власний успішний бізнес (62%); як особливості психології особистих стосунків (24%); як почуватися впевненим в умовах конкурентного середовища (9%) та набути стресостійкості (5%). 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User</cp:lastModifiedBy>
  <cp:revision>5</cp:revision>
  <dcterms:created xsi:type="dcterms:W3CDTF">2022-10-06T18:03:31Z</dcterms:created>
  <dcterms:modified xsi:type="dcterms:W3CDTF">2022-10-07T04:12:19Z</dcterms:modified>
</cp:coreProperties>
</file>